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Proxima Nova"/>
      <p:regular r:id="rId27"/>
      <p:bold r:id="rId28"/>
      <p:italic r:id="rId29"/>
      <p:boldItalic r:id="rId30"/>
    </p:embeddedFont>
    <p:embeddedFont>
      <p:font typeface="Alfa Slab One"/>
      <p:regular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ProximaNova-bold.fntdata"/><Relationship Id="rId27" Type="http://schemas.openxmlformats.org/officeDocument/2006/relationships/font" Target="fonts/ProximaNov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ProximaNova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lfaSlabOne-regular.fntdata"/><Relationship Id="rId30" Type="http://schemas.openxmlformats.org/officeDocument/2006/relationships/font" Target="fonts/ProximaNova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Google Shape;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acf0eb624b_0_14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acf0eb624b_0_14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acf0eb624b_0_1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acf0eb624b_0_1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acf0eb624b_0_1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acf0eb624b_0_1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acf0eb624b_0_1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acf0eb624b_0_1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acf0eb624b_0_1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acf0eb624b_0_1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acf0eb624b_0_14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acf0eb624b_0_14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acf0eb624b_0_1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acf0eb624b_0_1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acf0eb624b_0_14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acf0eb624b_0_14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acf0eb624b_0_14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acf0eb624b_0_14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acf0eb624b_0_14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acf0eb624b_0_14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acf0eb624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acf0eb624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acf0eb624b_0_14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acf0eb624b_0_14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acf0eb624b_0_15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acf0eb624b_0_15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cf0eb624b_0_13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cf0eb624b_0_13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f0eb624b_0_13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f0eb624b_0_13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acf0eb624b_0_14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acf0eb624b_0_14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acf0eb624b_0_13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acf0eb624b_0_13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acf0eb624b_0_14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acf0eb624b_0_14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acf0eb624b_0_14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acf0eb624b_0_14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acf0eb624b_0_1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acf0eb624b_0_1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representation allows the recognition of patterns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cap="flat" cmpd="sng" w="762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>
            <p:ph hasCustomPrompt="1" type="title"/>
          </p:nvPr>
        </p:nvSpPr>
        <p:spPr>
          <a:xfrm>
            <a:off x="311700" y="1167925"/>
            <a:ext cx="8520600" cy="1980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0"/>
              <a:buNone/>
              <a:defRPr sz="11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1"/>
          <p:cNvSpPr txBox="1"/>
          <p:nvPr>
            <p:ph idx="1" type="body"/>
          </p:nvPr>
        </p:nvSpPr>
        <p:spPr>
          <a:xfrm>
            <a:off x="311700" y="32242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/>
          <p:nvPr>
            <p:ph type="title"/>
          </p:nvPr>
        </p:nvSpPr>
        <p:spPr>
          <a:xfrm>
            <a:off x="311700" y="2480550"/>
            <a:ext cx="8114400" cy="2445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800"/>
              <a:buNone/>
              <a:defRPr sz="6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0" name="Google Shape;20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" name="Google Shape;2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8" name="Google Shape;2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1" name="Google Shape;31;p7"/>
          <p:cNvSpPr txBox="1"/>
          <p:nvPr>
            <p:ph idx="1" type="body"/>
          </p:nvPr>
        </p:nvSpPr>
        <p:spPr>
          <a:xfrm>
            <a:off x="311700" y="1490875"/>
            <a:ext cx="2808000" cy="30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2" name="Google Shape;32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/>
          <p:nvPr>
            <p:ph type="title"/>
          </p:nvPr>
        </p:nvSpPr>
        <p:spPr>
          <a:xfrm>
            <a:off x="490250" y="526350"/>
            <a:ext cx="5683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/>
          <p:nvPr/>
        </p:nvSpPr>
        <p:spPr>
          <a:xfrm>
            <a:off x="4572000" y="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8" name="Google Shape;38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9" name="Google Shape;39;p9"/>
          <p:cNvSpPr txBox="1"/>
          <p:nvPr>
            <p:ph type="title"/>
          </p:nvPr>
        </p:nvSpPr>
        <p:spPr>
          <a:xfrm>
            <a:off x="265500" y="1375599"/>
            <a:ext cx="4045200" cy="1551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40" name="Google Shape;40;p9"/>
          <p:cNvSpPr txBox="1"/>
          <p:nvPr>
            <p:ph idx="1" type="subTitle"/>
          </p:nvPr>
        </p:nvSpPr>
        <p:spPr>
          <a:xfrm>
            <a:off x="265500" y="2981125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1" name="Google Shape;41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2" name="Google Shape;42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0"/>
          <p:cNvSpPr txBox="1"/>
          <p:nvPr>
            <p:ph idx="1" type="body"/>
          </p:nvPr>
        </p:nvSpPr>
        <p:spPr>
          <a:xfrm>
            <a:off x="319500" y="4233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lfa Slab One"/>
              <a:buNone/>
              <a:defRPr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</a:lstStyle>
          <a:p/>
        </p:txBody>
      </p:sp>
      <p:sp>
        <p:nvSpPr>
          <p:cNvPr id="45" name="Google Shape;45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ameday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Font typeface="Alfa Slab One"/>
              <a:buNone/>
              <a:defRPr sz="3000">
                <a:solidFill>
                  <a:schemeClr val="accent3"/>
                </a:solidFill>
                <a:latin typeface="Alfa Slab One"/>
                <a:ea typeface="Alfa Slab One"/>
                <a:cs typeface="Alfa Slab One"/>
                <a:sym typeface="Alfa Slab O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Proxima Nova"/>
              <a:buChar char="●"/>
              <a:defRPr sz="18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●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Proxima Nova"/>
              <a:buChar char="○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Proxima Nova"/>
              <a:buChar char="■"/>
              <a:defRPr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2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image" Target="../media/image2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2.png"/><Relationship Id="rId4" Type="http://schemas.openxmlformats.org/officeDocument/2006/relationships/image" Target="../media/image3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6.png"/><Relationship Id="rId4" Type="http://schemas.openxmlformats.org/officeDocument/2006/relationships/image" Target="../media/image30.png"/><Relationship Id="rId5" Type="http://schemas.openxmlformats.org/officeDocument/2006/relationships/image" Target="../media/image28.png"/><Relationship Id="rId6" Type="http://schemas.openxmlformats.org/officeDocument/2006/relationships/image" Target="../media/image3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7.png"/><Relationship Id="rId4" Type="http://schemas.openxmlformats.org/officeDocument/2006/relationships/image" Target="../media/image3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2.png"/><Relationship Id="rId4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www.cs.umd.edu/users/ben/" TargetMode="External"/><Relationship Id="rId4" Type="http://schemas.openxmlformats.org/officeDocument/2006/relationships/hyperlink" Target="http://www.cs.umd.edu/users/ben/publications.html" TargetMode="External"/><Relationship Id="rId5" Type="http://schemas.openxmlformats.org/officeDocument/2006/relationships/hyperlink" Target="https://scholar.google.com/citations?user=h4i4fh8AAAAJ&amp;hl=en" TargetMode="External"/><Relationship Id="rId6" Type="http://schemas.openxmlformats.org/officeDocument/2006/relationships/hyperlink" Target="https://www.linkedin.com/in/ben-shneiderman-68004010/" TargetMode="External"/><Relationship Id="rId7" Type="http://schemas.openxmlformats.org/officeDocument/2006/relationships/hyperlink" Target="https://scholar.google.com/scholar?hl=en&amp;as_sdt=1%2C14&amp;as_vis=1&amp;q=The+Eyes+Have+It%3A+A+Task+by+Data+Type+Taxonomy+for+Information+Visualizations&amp;btnG=" TargetMode="External"/><Relationship Id="rId8" Type="http://schemas.openxmlformats.org/officeDocument/2006/relationships/hyperlink" Target="https://www.youtube.com/watch?v=DaF5brrdpJw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s://drum.lib.umd.edu/bitstream/handle/1903/388/CS-TR-3022.pdf?sequence=2" TargetMode="External"/><Relationship Id="rId4" Type="http://schemas.openxmlformats.org/officeDocument/2006/relationships/hyperlink" Target="http://citeseerx.ist.psu.edu/viewdoc/download?doi=10.1.1.16.1417&amp;rep=rep1&amp;type=pdf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www.cs.umd.edu/users/ben/publications.html" TargetMode="External"/><Relationship Id="rId4" Type="http://schemas.openxmlformats.org/officeDocument/2006/relationships/hyperlink" Target="http://www.cs.umd.edu/users/ben/publications.html#journals" TargetMode="External"/><Relationship Id="rId10" Type="http://schemas.openxmlformats.org/officeDocument/2006/relationships/image" Target="../media/image16.png"/><Relationship Id="rId9" Type="http://schemas.openxmlformats.org/officeDocument/2006/relationships/image" Target="../media/image15.png"/><Relationship Id="rId5" Type="http://schemas.openxmlformats.org/officeDocument/2006/relationships/hyperlink" Target="http://www.cs.umd.edu/users/ben/publications.html#conferences" TargetMode="External"/><Relationship Id="rId6" Type="http://schemas.openxmlformats.org/officeDocument/2006/relationships/hyperlink" Target="http://www.cs.umd.edu/users/ben/publications.html#unrefereed" TargetMode="External"/><Relationship Id="rId7" Type="http://schemas.openxmlformats.org/officeDocument/2006/relationships/hyperlink" Target="http://www.cs.umd.edu/users/ben/publications.html#chapters" TargetMode="External"/><Relationship Id="rId8" Type="http://schemas.openxmlformats.org/officeDocument/2006/relationships/image" Target="../media/image1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11.png"/><Relationship Id="rId5" Type="http://schemas.openxmlformats.org/officeDocument/2006/relationships/image" Target="../media/image6.png"/><Relationship Id="rId6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Eyes Have It </a:t>
            </a:r>
            <a:endParaRPr/>
          </a:p>
        </p:txBody>
      </p:sp>
      <p:sp>
        <p:nvSpPr>
          <p:cNvPr id="57" name="Google Shape;57;p13"/>
          <p:cNvSpPr txBox="1"/>
          <p:nvPr>
            <p:ph idx="1" type="subTitle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>
                <a:solidFill>
                  <a:schemeClr val="dk1"/>
                </a:solidFill>
              </a:rPr>
              <a:t>A Task by Data Type Taxonomy for Information Visualizations</a:t>
            </a:r>
            <a:endParaRPr sz="1100"/>
          </a:p>
        </p:txBody>
      </p:sp>
      <p:pic>
        <p:nvPicPr>
          <p:cNvPr id="58" name="Google Shape;58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74850" y="154875"/>
            <a:ext cx="2577626" cy="1385475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3"/>
          <p:cNvSpPr txBox="1"/>
          <p:nvPr/>
        </p:nvSpPr>
        <p:spPr>
          <a:xfrm>
            <a:off x="63600" y="4665800"/>
            <a:ext cx="26937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latin typeface="Proxima Nova"/>
                <a:ea typeface="Proxima Nova"/>
                <a:cs typeface="Proxima Nova"/>
                <a:sym typeface="Proxima Nova"/>
              </a:rPr>
              <a:t>Louis Paulet, Karim Djedidi</a:t>
            </a:r>
            <a:endParaRPr b="1"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by data type taxonomy </a:t>
            </a:r>
            <a:endParaRPr/>
          </a:p>
        </p:txBody>
      </p:sp>
      <p:sp>
        <p:nvSpPr>
          <p:cNvPr id="128" name="Google Shape;128;p22"/>
          <p:cNvSpPr txBox="1"/>
          <p:nvPr>
            <p:ph idx="1" type="body"/>
          </p:nvPr>
        </p:nvSpPr>
        <p:spPr>
          <a:xfrm>
            <a:off x="311700" y="1152475"/>
            <a:ext cx="8016900" cy="21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1-dimensional:</a:t>
            </a:r>
            <a:r>
              <a:rPr lang="en"/>
              <a:t> Linear data types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</a:t>
            </a:r>
            <a:r>
              <a:rPr lang="en"/>
              <a:t>extual documents / program source code / alphabetical lists of names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2-dimensional:</a:t>
            </a:r>
            <a:r>
              <a:rPr lang="en"/>
              <a:t>  Planar or map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G</a:t>
            </a:r>
            <a:r>
              <a:rPr lang="en"/>
              <a:t>eographic maps/ floorplans/ newspaper layouts</a:t>
            </a:r>
            <a:endParaRPr/>
          </a:p>
        </p:txBody>
      </p:sp>
      <p:pic>
        <p:nvPicPr>
          <p:cNvPr id="129" name="Google Shape;12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4000" y="3161475"/>
            <a:ext cx="2019025" cy="1891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6400" y="3108650"/>
            <a:ext cx="3529850" cy="199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by data type taxonomy </a:t>
            </a:r>
            <a:endParaRPr/>
          </a:p>
        </p:txBody>
      </p:sp>
      <p:sp>
        <p:nvSpPr>
          <p:cNvPr id="136" name="Google Shape;136;p23"/>
          <p:cNvSpPr txBox="1"/>
          <p:nvPr>
            <p:ph idx="1" type="body"/>
          </p:nvPr>
        </p:nvSpPr>
        <p:spPr>
          <a:xfrm>
            <a:off x="311700" y="1152475"/>
            <a:ext cx="8463300" cy="238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3-dimensional:</a:t>
            </a:r>
            <a:r>
              <a:rPr lang="en"/>
              <a:t> Real-world objects that have items with volume and some potentially complex relationship with other items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</a:t>
            </a:r>
            <a:r>
              <a:rPr lang="en"/>
              <a:t>olecules / the human body / buildings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</a:t>
            </a:r>
            <a:r>
              <a:rPr b="1" lang="en"/>
              <a:t>emporal: </a:t>
            </a:r>
            <a:r>
              <a:rPr lang="en"/>
              <a:t>I</a:t>
            </a:r>
            <a:r>
              <a:rPr lang="en"/>
              <a:t>tems have a start and finish time and they may overlap.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LifeLines / Project management </a:t>
            </a:r>
            <a:endParaRPr/>
          </a:p>
        </p:txBody>
      </p:sp>
      <p:pic>
        <p:nvPicPr>
          <p:cNvPr id="137" name="Google Shape;13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0097" y="3539872"/>
            <a:ext cx="1728775" cy="147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03550" y="3321892"/>
            <a:ext cx="2471450" cy="17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by data type taxonomy </a:t>
            </a:r>
            <a:endParaRPr/>
          </a:p>
        </p:txBody>
      </p:sp>
      <p:sp>
        <p:nvSpPr>
          <p:cNvPr id="144" name="Google Shape;144;p24"/>
          <p:cNvSpPr txBox="1"/>
          <p:nvPr>
            <p:ph idx="1" type="body"/>
          </p:nvPr>
        </p:nvSpPr>
        <p:spPr>
          <a:xfrm>
            <a:off x="311700" y="1152475"/>
            <a:ext cx="4260300" cy="377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M</a:t>
            </a:r>
            <a:r>
              <a:rPr b="1" lang="en"/>
              <a:t>ulti-dimensional: </a:t>
            </a:r>
            <a:r>
              <a:rPr lang="en"/>
              <a:t> items with n attributes become points in a n-dimensional space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 Most relational and statistical databases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T</a:t>
            </a:r>
            <a:r>
              <a:rPr b="1" lang="en"/>
              <a:t>ree: </a:t>
            </a:r>
            <a:r>
              <a:rPr lang="en"/>
              <a:t> Collections of items with each item having a link to one parent item (except the root)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</a:t>
            </a:r>
            <a:r>
              <a:rPr lang="en"/>
              <a:t>onnecting lines as in many computer-directory file managers</a:t>
            </a:r>
            <a:endParaRPr/>
          </a:p>
        </p:txBody>
      </p:sp>
      <p:pic>
        <p:nvPicPr>
          <p:cNvPr id="145" name="Google Shape;145;p24"/>
          <p:cNvPicPr preferRelativeResize="0"/>
          <p:nvPr/>
        </p:nvPicPr>
        <p:blipFill rotWithShape="1">
          <a:blip r:embed="rId3">
            <a:alphaModFix/>
          </a:blip>
          <a:srcRect b="0" l="0" r="0" t="32664"/>
          <a:stretch/>
        </p:blipFill>
        <p:spPr>
          <a:xfrm>
            <a:off x="4714300" y="1152471"/>
            <a:ext cx="4267200" cy="23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24"/>
          <p:cNvPicPr preferRelativeResize="0"/>
          <p:nvPr/>
        </p:nvPicPr>
        <p:blipFill rotWithShape="1">
          <a:blip r:embed="rId4">
            <a:alphaModFix/>
          </a:blip>
          <a:srcRect b="41887" l="0" r="0" t="0"/>
          <a:stretch/>
        </p:blipFill>
        <p:spPr>
          <a:xfrm>
            <a:off x="5328200" y="3522000"/>
            <a:ext cx="3504100" cy="1527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by data type taxonomy</a:t>
            </a:r>
            <a:endParaRPr/>
          </a:p>
        </p:txBody>
      </p:sp>
      <p:sp>
        <p:nvSpPr>
          <p:cNvPr id="152" name="Google Shape;152;p25"/>
          <p:cNvSpPr txBox="1"/>
          <p:nvPr>
            <p:ph idx="1" type="body"/>
          </p:nvPr>
        </p:nvSpPr>
        <p:spPr>
          <a:xfrm>
            <a:off x="311700" y="1152475"/>
            <a:ext cx="83022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N</a:t>
            </a:r>
            <a:r>
              <a:rPr b="1" lang="en"/>
              <a:t>etwork: </a:t>
            </a:r>
            <a:r>
              <a:rPr lang="en"/>
              <a:t> Many special cases of networks exist (acyclic, lattices, rooted vs. un-rooted, directed vs. undirected)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Commercial packages can handle small networks or simple strategies such as Netmap's layout of nodes on a circle with links criss-crossing the central area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O</a:t>
            </a:r>
            <a:r>
              <a:rPr b="1" lang="en"/>
              <a:t>verview: </a:t>
            </a:r>
            <a:r>
              <a:rPr lang="en"/>
              <a:t> Gain an overview to see the entire collection plus </a:t>
            </a:r>
            <a:r>
              <a:rPr lang="en"/>
              <a:t>adjoining detail view.</a:t>
            </a:r>
            <a:endParaRPr/>
          </a:p>
        </p:txBody>
      </p:sp>
      <p:pic>
        <p:nvPicPr>
          <p:cNvPr id="153" name="Google Shape;15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07100" y="3524275"/>
            <a:ext cx="2011625" cy="1361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8775" y="3362275"/>
            <a:ext cx="1685376" cy="1685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by data type taxonomy</a:t>
            </a:r>
            <a:endParaRPr/>
          </a:p>
        </p:txBody>
      </p:sp>
      <p:sp>
        <p:nvSpPr>
          <p:cNvPr id="160" name="Google Shape;160;p26"/>
          <p:cNvSpPr txBox="1"/>
          <p:nvPr>
            <p:ph idx="1" type="body"/>
          </p:nvPr>
        </p:nvSpPr>
        <p:spPr>
          <a:xfrm>
            <a:off x="311700" y="1152475"/>
            <a:ext cx="8227800" cy="219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Z</a:t>
            </a:r>
            <a:r>
              <a:rPr b="1" lang="en"/>
              <a:t>oom: </a:t>
            </a:r>
            <a:r>
              <a:rPr lang="en"/>
              <a:t> Zoom in on some proportion of the collection that have interest in. Smooth zooming helps users preserve their sense of position and context.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F</a:t>
            </a:r>
            <a:r>
              <a:rPr b="1" lang="en"/>
              <a:t>ilter: </a:t>
            </a:r>
            <a:r>
              <a:rPr lang="en"/>
              <a:t> Focus on the interesting items by eliminating unwanted items.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Details on demand: </a:t>
            </a:r>
            <a:r>
              <a:rPr lang="en"/>
              <a:t>Select an item or group and get details when needed.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Relate: </a:t>
            </a:r>
            <a:r>
              <a:rPr lang="en"/>
              <a:t> View relationships among items. </a:t>
            </a:r>
            <a:endParaRPr/>
          </a:p>
        </p:txBody>
      </p:sp>
      <p:pic>
        <p:nvPicPr>
          <p:cNvPr id="161" name="Google Shape;16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900" y="3731575"/>
            <a:ext cx="1076876" cy="107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60275" y="3348176"/>
            <a:ext cx="1699925" cy="169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29450" y="3579175"/>
            <a:ext cx="2178732" cy="1237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98450" y="3436500"/>
            <a:ext cx="1523276" cy="152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Task by data type taxonomy</a:t>
            </a:r>
            <a:endParaRPr/>
          </a:p>
        </p:txBody>
      </p:sp>
      <p:sp>
        <p:nvSpPr>
          <p:cNvPr id="170" name="Google Shape;170;p27"/>
          <p:cNvSpPr txBox="1"/>
          <p:nvPr>
            <p:ph idx="1" type="body"/>
          </p:nvPr>
        </p:nvSpPr>
        <p:spPr>
          <a:xfrm>
            <a:off x="311700" y="1000075"/>
            <a:ext cx="8265000" cy="310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H</a:t>
            </a:r>
            <a:r>
              <a:rPr b="1" lang="en"/>
              <a:t>istory: </a:t>
            </a:r>
            <a:r>
              <a:rPr lang="en"/>
              <a:t> Keep a history of actions to support undo, replay, and progressive refinement.  Information exploration is inherently a process with many steps, so keeping the history of actions and allowing users to retrace their steps is important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E</a:t>
            </a:r>
            <a:r>
              <a:rPr b="1" lang="en"/>
              <a:t>xtract: </a:t>
            </a:r>
            <a:r>
              <a:rPr lang="en"/>
              <a:t>Allow extraction of sub-collections and of the query parameters. It would be useful to be able to extract that set and save it to a file in a format that would facilitate other uses</a:t>
            </a:r>
            <a:endParaRPr/>
          </a:p>
        </p:txBody>
      </p:sp>
      <p:pic>
        <p:nvPicPr>
          <p:cNvPr id="171" name="Google Shape;17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75100" y="3535450"/>
            <a:ext cx="1608050" cy="1608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4500" y="3690179"/>
            <a:ext cx="1666324" cy="129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Filtering (1)</a:t>
            </a:r>
            <a:endParaRPr/>
          </a:p>
        </p:txBody>
      </p:sp>
      <p:sp>
        <p:nvSpPr>
          <p:cNvPr id="178" name="Google Shape;178;p28"/>
          <p:cNvSpPr txBox="1"/>
          <p:nvPr>
            <p:ph idx="1" type="body"/>
          </p:nvPr>
        </p:nvSpPr>
        <p:spPr>
          <a:xfrm>
            <a:off x="311700" y="1152475"/>
            <a:ext cx="4260300" cy="46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Dynamic Filtering</a:t>
            </a:r>
            <a:endParaRPr/>
          </a:p>
        </p:txBody>
      </p:sp>
      <p:pic>
        <p:nvPicPr>
          <p:cNvPr id="179" name="Google Shape;17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59250" y="1152475"/>
            <a:ext cx="4184592" cy="38209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4625" y="2016838"/>
            <a:ext cx="4554451" cy="20922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Advanced Filtering (2)</a:t>
            </a:r>
            <a:endParaRPr/>
          </a:p>
        </p:txBody>
      </p:sp>
      <p:sp>
        <p:nvSpPr>
          <p:cNvPr id="186" name="Google Shape;186;p29"/>
          <p:cNvSpPr txBox="1"/>
          <p:nvPr>
            <p:ph idx="1" type="body"/>
          </p:nvPr>
        </p:nvSpPr>
        <p:spPr>
          <a:xfrm>
            <a:off x="144825" y="1152475"/>
            <a:ext cx="3168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specific question answering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boolean logic vs natural language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visualization with water pipes</a:t>
            </a:r>
            <a:endParaRPr/>
          </a:p>
        </p:txBody>
      </p:sp>
      <p:pic>
        <p:nvPicPr>
          <p:cNvPr id="187" name="Google Shape;18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13725" y="1351075"/>
            <a:ext cx="5739925" cy="30192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93" name="Google Shape;193;p30"/>
          <p:cNvSpPr txBox="1"/>
          <p:nvPr>
            <p:ph idx="1" type="body"/>
          </p:nvPr>
        </p:nvSpPr>
        <p:spPr>
          <a:xfrm>
            <a:off x="311700" y="1152475"/>
            <a:ext cx="4260300" cy="3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Dataviz software will have to include all data types and tasks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Basic tasks allow more users to use the products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Advanced tasks will be needed (like advanced filtering) to get precise answers</a:t>
            </a:r>
            <a:endParaRPr/>
          </a:p>
        </p:txBody>
      </p:sp>
      <p:pic>
        <p:nvPicPr>
          <p:cNvPr id="194" name="Google Shape;19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445025"/>
            <a:ext cx="4267200" cy="2400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88525" y="2930400"/>
            <a:ext cx="3543777" cy="199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01" name="Google Shape;201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paper contains a list of tasks and data types, enriched with studies.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Ben Shneiderman gives advice to build better data visualisation thanks to the visual information seeking mantra, the type by task taxonomy (TTT),  and suggestions for a better advanced filtering.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The eyes have it is cited in hundreds of patents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2" name="Google Shape;20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03904" y="3545029"/>
            <a:ext cx="2436550" cy="991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4675" y="3545027"/>
            <a:ext cx="4406026" cy="137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Structure</a:t>
            </a:r>
            <a:endParaRPr/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Publication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About the author (1-2-3)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Introduction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 Information Seeking Mantra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Task by data type taxonomy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Advanced Filtering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Summary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Conclusion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Sources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0401" y="0"/>
            <a:ext cx="323359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(1)</a:t>
            </a:r>
            <a:endParaRPr/>
          </a:p>
        </p:txBody>
      </p:sp>
      <p:sp>
        <p:nvSpPr>
          <p:cNvPr id="209" name="Google Shape;209;p32"/>
          <p:cNvSpPr txBox="1"/>
          <p:nvPr>
            <p:ph idx="1" type="body"/>
          </p:nvPr>
        </p:nvSpPr>
        <p:spPr>
          <a:xfrm>
            <a:off x="311700" y="1101075"/>
            <a:ext cx="8520600" cy="391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Ben Shneiderman University of Maryland page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Ben Shneiderman latest books 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Shneiderman, B., Twin-Win Research: Your Guidebook for Accelerating Campus Discovery and Innovation: Second Edition, Morgan &amp; Claypool (2019)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Shneiderman, B., Rock the Research: Your Guidebook for Accelerating Campus Discovery and Innovation, Amazon Kindle &amp; Paperback (January 2018)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Designing the User Interface: Strategies for Effective Human-Computer Interaction: Sixth Edition, Pearson (May 2016)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Latest references :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Publications of Ben Shneiderman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Ben Shneiderman Google Scholar Page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Ben Schneiderman LinkedIn Page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1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Google Scholar link to the article "The eyes have it"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Video about the bifocal display 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Bifocal Display Concept Video from 1982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 (2)</a:t>
            </a:r>
            <a:endParaRPr/>
          </a:p>
        </p:txBody>
      </p:sp>
      <p:sp>
        <p:nvSpPr>
          <p:cNvPr id="215" name="Google Shape;215;p3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Dynamic Queries for Visual Information Seeking</a:t>
            </a:r>
            <a:r>
              <a:rPr lang="en"/>
              <a:t> (Ben Schneiderman, 1994)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2-dimensional : </a:t>
            </a:r>
            <a:r>
              <a:rPr lang="en" u="sng">
                <a:solidFill>
                  <a:schemeClr val="hlink"/>
                </a:solidFill>
                <a:hlinkClick r:id="rId4"/>
              </a:rPr>
              <a:t>exploratory access to geographic data based on the map overlay metaphor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Publication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/>
              <a:t>Title </a:t>
            </a:r>
            <a:r>
              <a:rPr lang="en"/>
              <a:t>: The Eyes Have It: A Task by Data Type Taxonomy for Information Visualizations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u="sng"/>
              <a:t>Publication Venue </a:t>
            </a:r>
            <a:r>
              <a:rPr lang="en"/>
              <a:t>: Published in 1996 proceedings IEEE Symposium on Visual Languages, Boulder, Colorado, US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u="sng"/>
              <a:t>Author</a:t>
            </a:r>
            <a:r>
              <a:rPr lang="en"/>
              <a:t> : Ben Shneiderman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1675" y="58512"/>
            <a:ext cx="3841901" cy="5026471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author (1)</a:t>
            </a:r>
            <a:endParaRPr/>
          </a:p>
        </p:txBody>
      </p:sp>
      <p:sp>
        <p:nvSpPr>
          <p:cNvPr id="79" name="Google Shape;79;p16"/>
          <p:cNvSpPr txBox="1"/>
          <p:nvPr>
            <p:ph idx="1" type="body"/>
          </p:nvPr>
        </p:nvSpPr>
        <p:spPr>
          <a:xfrm>
            <a:off x="311700" y="1152475"/>
            <a:ext cx="4260300" cy="377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Ben Shneiderman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Lots of awards, honorary doctorates all over the world (Canada, USA, Spain, UK, South Africa…)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Created the 8 golden rules of interface design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Founding dire</a:t>
            </a:r>
            <a:r>
              <a:rPr lang="en"/>
              <a:t>ctor of Human-Computer Interaction Laboratory, and Institute for Systems Research University of Maryland (1983-2000)</a:t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7400" y="797575"/>
            <a:ext cx="3924900" cy="392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author (2)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648900" y="4482250"/>
            <a:ext cx="4260300" cy="4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Direct-manipulation interfaces</a:t>
            </a:r>
            <a:endParaRPr/>
          </a:p>
        </p:txBody>
      </p:sp>
      <p:pic>
        <p:nvPicPr>
          <p:cNvPr id="87" name="Google Shape;87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66125" y="737463"/>
            <a:ext cx="3466170" cy="3820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900" y="1093925"/>
            <a:ext cx="4260300" cy="3204991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5366125" y="4482250"/>
            <a:ext cx="3302100" cy="4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Treemap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About the author (3)</a:t>
            </a:r>
            <a:endParaRPr/>
          </a:p>
        </p:txBody>
      </p:sp>
      <p:sp>
        <p:nvSpPr>
          <p:cNvPr id="95" name="Google Shape;95;p18"/>
          <p:cNvSpPr txBox="1"/>
          <p:nvPr>
            <p:ph idx="1" type="body"/>
          </p:nvPr>
        </p:nvSpPr>
        <p:spPr>
          <a:xfrm>
            <a:off x="311700" y="3792425"/>
            <a:ext cx="8520600" cy="11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Lots of references in articles : </a:t>
            </a:r>
            <a:r>
              <a:rPr lang="en" u="sng">
                <a:solidFill>
                  <a:srgbClr val="1155CC"/>
                </a:solid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http://www.cs.umd.edu/users/ben/publications.html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As of May 2020, following are Prof. Ben Shneiderman's articles in </a:t>
            </a:r>
            <a:r>
              <a:rPr lang="en" sz="1600">
                <a:solidFill>
                  <a:srgbClr val="CC0000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Refereed Journals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(177), </a:t>
            </a:r>
            <a:r>
              <a:rPr lang="en" sz="1600">
                <a:solidFill>
                  <a:srgbClr val="CC0000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Refereed Conferences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(157), </a:t>
            </a:r>
            <a:r>
              <a:rPr lang="en" sz="1600">
                <a:solidFill>
                  <a:srgbClr val="CC0000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Unrefereed Publications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(97) and </a:t>
            </a:r>
            <a:r>
              <a:rPr lang="en" sz="1600">
                <a:solidFill>
                  <a:srgbClr val="CC0000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Chapters in Books</a:t>
            </a:r>
            <a:r>
              <a:rPr lang="en" sz="1600">
                <a:solidFill>
                  <a:srgbClr val="000000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(29).</a:t>
            </a:r>
            <a:endParaRPr sz="2200"/>
          </a:p>
        </p:txBody>
      </p:sp>
      <p:pic>
        <p:nvPicPr>
          <p:cNvPr id="96" name="Google Shape;96;p1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52400" y="1170125"/>
            <a:ext cx="2038350" cy="2514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8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01925" y="1170125"/>
            <a:ext cx="1704357" cy="254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6717457" y="1170125"/>
            <a:ext cx="2114839" cy="254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6558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question is the paper answering 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Visual Information Mantra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Type by Task Taxonomy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is a good data visualization software 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Why is it important ?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DataViz software needs to be used by people not familiar with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Lots of software getting created in 1996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700" y="445025"/>
            <a:ext cx="2721600" cy="153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40150" y="2009251"/>
            <a:ext cx="2992151" cy="1125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70150" y="3167563"/>
            <a:ext cx="1962150" cy="1343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Google Shape;108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027150" y="4021525"/>
            <a:ext cx="1656826" cy="873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152475"/>
            <a:ext cx="4405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information overload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worse as data size increases</a:t>
            </a:r>
            <a:endParaRPr sz="22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-368300" lvl="0" marL="457200" rtl="0" algn="l">
              <a:spcBef>
                <a:spcPts val="160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new technologies will save us</a:t>
            </a:r>
            <a:endParaRPr sz="2200"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16900" y="445025"/>
            <a:ext cx="4254001" cy="2237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Visual information seeking mantra</a:t>
            </a:r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884275"/>
            <a:ext cx="8520600" cy="7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2300"/>
              <a:t>“</a:t>
            </a:r>
            <a:r>
              <a:rPr b="1" lang="en" sz="2300"/>
              <a:t>Overview first, zoom and filter, then details-on-demand”</a:t>
            </a:r>
            <a:endParaRPr b="1" sz="2300"/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6838" y="1396700"/>
            <a:ext cx="7750324" cy="3746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ameday">
  <a:themeElements>
    <a:clrScheme name="Gameday">
      <a:dk1>
        <a:srgbClr val="4285F4"/>
      </a:dk1>
      <a:lt1>
        <a:srgbClr val="FFFFFF"/>
      </a:lt1>
      <a:dk2>
        <a:srgbClr val="666666"/>
      </a:dk2>
      <a:lt2>
        <a:srgbClr val="D9D9D9"/>
      </a:lt2>
      <a:accent1>
        <a:srgbClr val="455A64"/>
      </a:accent1>
      <a:accent2>
        <a:srgbClr val="607D8B"/>
      </a:accent2>
      <a:accent3>
        <a:srgbClr val="FF5722"/>
      </a:accent3>
      <a:accent4>
        <a:srgbClr val="D84315"/>
      </a:accent4>
      <a:accent5>
        <a:srgbClr val="1C3AA9"/>
      </a:accent5>
      <a:accent6>
        <a:srgbClr val="FFAB40"/>
      </a:accent6>
      <a:hlink>
        <a:srgbClr val="1C3AA9"/>
      </a:hlink>
      <a:folHlink>
        <a:srgbClr val="1C3AA9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